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485" r:id="rId2"/>
    <p:sldId id="51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9D21B-943E-714F-B572-5292522EF163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F2FA8-6EBC-3747-A86F-3EAA4A8381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66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sz="2100" dirty="0">
                <a:latin typeface="Times New Roman"/>
                <a:cs typeface="Times New Roman"/>
              </a:rPr>
              <a:t>The chart is called as cancer immune circle. There are seven gates from destroy of cancer cells,  activation of cytotoxic T cells, and to the contact of active T cells with cancer cells. Opdivo works at the No 7 gate, and so opdivo can not work if any gate of seven gates is impaired. It is very important for opdivo to work that cancer immune circle is going well.  </a:t>
            </a:r>
            <a:endParaRPr lang="ja-JP" altLang="en-US" sz="2100" dirty="0">
              <a:latin typeface="Times New Roman"/>
              <a:cs typeface="Times New Roman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A2F20-3E1A-8549-8F15-B45BF5A48D56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105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4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1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85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56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30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6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65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36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7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088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4462-41E8-814A-9716-1F494A6EE685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34E6C-1942-6541-A1FC-ED5E09E06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69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がん免疫編集」という考え方 【免疫による「がん」の排除】 《Part.2 ...">
            <a:extLst>
              <a:ext uri="{FF2B5EF4-FFF2-40B4-BE49-F238E27FC236}">
                <a16:creationId xmlns:a16="http://schemas.microsoft.com/office/drawing/2014/main" id="{11031539-83A7-458C-B127-C3C2BAE58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7"/>
            <a:ext cx="9144000" cy="646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2D94197-AE5F-4E93-B08C-A1E54331F37A}"/>
              </a:ext>
            </a:extLst>
          </p:cNvPr>
          <p:cNvSpPr txBox="1"/>
          <p:nvPr/>
        </p:nvSpPr>
        <p:spPr>
          <a:xfrm>
            <a:off x="6519041" y="5615100"/>
            <a:ext cx="16239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b="1" i="1" dirty="0">
                <a:latin typeface="+mj-ea"/>
                <a:ea typeface="+mj-ea"/>
              </a:rPr>
              <a:t>キラー</a:t>
            </a:r>
            <a:r>
              <a:rPr kumimoji="1" lang="en-US" altLang="ja-JP" sz="2000" b="1" i="1" dirty="0">
                <a:latin typeface="+mj-ea"/>
                <a:ea typeface="+mj-ea"/>
              </a:rPr>
              <a:t>T</a:t>
            </a:r>
            <a:r>
              <a:rPr kumimoji="1" lang="ja-JP" altLang="en-US" sz="2000" b="1" i="1" dirty="0">
                <a:latin typeface="+mj-ea"/>
                <a:ea typeface="+mj-ea"/>
              </a:rPr>
              <a:t>細胞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95F33C7-5EF2-4995-B961-358AD4EEA1F9}"/>
              </a:ext>
            </a:extLst>
          </p:cNvPr>
          <p:cNvGrpSpPr/>
          <p:nvPr/>
        </p:nvGrpSpPr>
        <p:grpSpPr>
          <a:xfrm>
            <a:off x="5871747" y="6386922"/>
            <a:ext cx="3272253" cy="470220"/>
            <a:chOff x="2204639" y="5231194"/>
            <a:chExt cx="3272253" cy="470220"/>
          </a:xfrm>
        </p:grpSpPr>
        <p:pic>
          <p:nvPicPr>
            <p:cNvPr id="5" name="図 4" descr="グラフィック, 挿絵 が含まれている画像&#10;&#10;自動的に生成された説明">
              <a:extLst>
                <a:ext uri="{FF2B5EF4-FFF2-40B4-BE49-F238E27FC236}">
                  <a16:creationId xmlns:a16="http://schemas.microsoft.com/office/drawing/2014/main" id="{6E7E9FF1-9460-4B09-A90C-2952E5E96C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04639" y="5231194"/>
              <a:ext cx="437315" cy="470220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B85E549-C597-482E-B437-1C21A57BCC24}"/>
                </a:ext>
              </a:extLst>
            </p:cNvPr>
            <p:cNvSpPr/>
            <p:nvPr/>
          </p:nvSpPr>
          <p:spPr>
            <a:xfrm>
              <a:off x="2592769" y="5343738"/>
              <a:ext cx="288412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600" b="1" i="1" dirty="0">
                  <a:latin typeface="Times New Roman"/>
                  <a:cs typeface="Times New Roman"/>
                </a:rPr>
                <a:t>くまもと免疫統合医療クリニック</a:t>
              </a:r>
              <a:endParaRPr lang="en-US" altLang="ja-JP" sz="1600" b="1" i="1" dirty="0">
                <a:latin typeface="Times New Roman"/>
                <a:cs typeface="Times New Roman"/>
              </a:endParaRPr>
            </a:p>
          </p:txBody>
        </p:sp>
      </p:grpSp>
      <p:sp>
        <p:nvSpPr>
          <p:cNvPr id="7" name="楕円 7">
            <a:extLst>
              <a:ext uri="{FF2B5EF4-FFF2-40B4-BE49-F238E27FC236}">
                <a16:creationId xmlns:a16="http://schemas.microsoft.com/office/drawing/2014/main" id="{F3FD374C-B637-0B46-BD1A-9D627E883F64}"/>
              </a:ext>
            </a:extLst>
          </p:cNvPr>
          <p:cNvSpPr/>
          <p:nvPr/>
        </p:nvSpPr>
        <p:spPr>
          <a:xfrm>
            <a:off x="525518" y="4540468"/>
            <a:ext cx="8261130" cy="1958139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9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>
          <a:xfrm>
            <a:off x="6537462" y="6515375"/>
            <a:ext cx="2057400" cy="365125"/>
          </a:xfrm>
        </p:spPr>
        <p:txBody>
          <a:bodyPr/>
          <a:lstStyle/>
          <a:p>
            <a:fld id="{FEA5A5D8-D9B4-0041-84FD-217A26E3E0F5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3" name="スライド番号プレースホルダ 1"/>
          <p:cNvSpPr txBox="1">
            <a:spLocks/>
          </p:cNvSpPr>
          <p:nvPr/>
        </p:nvSpPr>
        <p:spPr>
          <a:xfrm>
            <a:off x="6632712" y="6515375"/>
            <a:ext cx="2133600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/>
          <a:p>
            <a:pPr algn="r" defTabSz="457218">
              <a:defRPr/>
            </a:pPr>
            <a:fld id="{FEA5A5D8-D9B4-0041-84FD-217A26E3E0F5}" type="slidenum">
              <a:rPr lang="ja-JP" altLang="en-US" sz="1200">
                <a:solidFill>
                  <a:schemeClr val="tx1">
                    <a:tint val="75000"/>
                  </a:schemeClr>
                </a:solidFill>
              </a:rPr>
              <a:pPr algn="r" defTabSz="457218">
                <a:defRPr/>
              </a:pPr>
              <a:t>2</a:t>
            </a:fld>
            <a:endParaRPr lang="ja-JP" alt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98" y="0"/>
            <a:ext cx="7988300" cy="68883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278566" y="120542"/>
            <a:ext cx="2486578" cy="646587"/>
          </a:xfrm>
          <a:prstGeom prst="rect">
            <a:avLst/>
          </a:prstGeom>
          <a:solidFill>
            <a:srgbClr val="3366FF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CTLA-4</a:t>
            </a:r>
          </a:p>
          <a:p>
            <a:pPr algn="ctr"/>
            <a:r>
              <a:rPr lang="en-US" altLang="ja-JP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Ipilimumab (</a:t>
            </a:r>
            <a:r>
              <a:rPr lang="ja-JP" altLang="en-US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ヤーボイ</a:t>
            </a:r>
            <a:r>
              <a:rPr lang="en-US" altLang="ja-JP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endParaRPr lang="ja-JP" altLang="en-US" sz="1801" dirty="0">
              <a:solidFill>
                <a:schemeClr val="bg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02211" y="6225512"/>
            <a:ext cx="3443396" cy="26161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endParaRPr lang="en-US" altLang="ja-JP" sz="11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8619" y="3746854"/>
            <a:ext cx="1866944" cy="646587"/>
          </a:xfrm>
          <a:prstGeom prst="rect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altLang="ja-JP" sz="1801" b="1" dirty="0">
                <a:latin typeface="Times New Roman"/>
                <a:cs typeface="Times New Roman"/>
              </a:rPr>
              <a:t>② </a:t>
            </a:r>
            <a:r>
              <a:rPr lang="ja-JP" altLang="en-US" sz="1801" b="1" dirty="0">
                <a:latin typeface="Times New Roman"/>
                <a:cs typeface="Times New Roman"/>
              </a:rPr>
              <a:t>樹状細胞</a:t>
            </a:r>
            <a:endParaRPr lang="en-US" altLang="ja-JP" sz="1801" b="1" dirty="0">
              <a:latin typeface="Times New Roman"/>
              <a:cs typeface="Times New Roman"/>
            </a:endParaRPr>
          </a:p>
          <a:p>
            <a:pPr algn="ctr"/>
            <a:r>
              <a:rPr lang="ja-JP" altLang="en-US" sz="1801" b="1" dirty="0">
                <a:latin typeface="Times New Roman"/>
                <a:cs typeface="Times New Roman"/>
              </a:rPr>
              <a:t>がん抗原を提示</a:t>
            </a:r>
            <a:endParaRPr lang="en-US" altLang="ja-JP" sz="1801" b="1" dirty="0">
              <a:latin typeface="Times New Roman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603378" y="1831283"/>
            <a:ext cx="1777951" cy="1200842"/>
          </a:xfrm>
          <a:prstGeom prst="rect">
            <a:avLst/>
          </a:prstGeom>
          <a:solidFill>
            <a:schemeClr val="accent4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b">
            <a:spAutoFit/>
          </a:bodyPr>
          <a:lstStyle/>
          <a:p>
            <a:pPr algn="ctr"/>
            <a:r>
              <a:rPr lang="en-US" altLang="ja-JP" sz="1801" b="1" dirty="0">
                <a:latin typeface="Times New Roman"/>
                <a:cs typeface="Times New Roman"/>
              </a:rPr>
              <a:t>⑤ T</a:t>
            </a:r>
            <a:r>
              <a:rPr lang="ja-JP" altLang="en-US" sz="1801" b="1" dirty="0">
                <a:latin typeface="Times New Roman"/>
                <a:cs typeface="Times New Roman"/>
              </a:rPr>
              <a:t>細胞が</a:t>
            </a:r>
            <a:endParaRPr lang="en-US" altLang="ja-JP" sz="1801" b="1" dirty="0">
              <a:latin typeface="Times New Roman"/>
              <a:cs typeface="Times New Roman"/>
            </a:endParaRPr>
          </a:p>
          <a:p>
            <a:pPr algn="ctr"/>
            <a:r>
              <a:rPr lang="ja-JP" altLang="en-US" sz="1801" b="1" dirty="0">
                <a:latin typeface="Times New Roman"/>
                <a:cs typeface="Times New Roman"/>
              </a:rPr>
              <a:t>がん組織に浸潤</a:t>
            </a:r>
            <a:endParaRPr lang="en-US" altLang="ja-JP" sz="1801" b="1" dirty="0">
              <a:latin typeface="Times New Roman"/>
              <a:cs typeface="Times New Roman"/>
            </a:endParaRPr>
          </a:p>
          <a:p>
            <a:pPr algn="ctr"/>
            <a:endParaRPr lang="en-US" altLang="ja-JP" sz="1801" b="1" dirty="0">
              <a:latin typeface="Times New Roman"/>
              <a:cs typeface="Times New Roman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051411" y="5373784"/>
            <a:ext cx="2262158" cy="646587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1801" b="1" dirty="0">
                <a:solidFill>
                  <a:srgbClr val="FFFFFF"/>
                </a:solidFill>
                <a:latin typeface="Times New Roman"/>
                <a:cs typeface="Times New Roman"/>
              </a:rPr>
              <a:t>⑦ T</a:t>
            </a:r>
            <a:r>
              <a:rPr lang="ja-JP" altLang="en-US" sz="1801" b="1" dirty="0">
                <a:solidFill>
                  <a:srgbClr val="FFFFFF"/>
                </a:solidFill>
                <a:latin typeface="Times New Roman"/>
                <a:cs typeface="Times New Roman"/>
              </a:rPr>
              <a:t>細胞が</a:t>
            </a:r>
            <a:endParaRPr lang="en-US" altLang="ja-JP" sz="1801" b="1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algn="ctr"/>
            <a:r>
              <a:rPr lang="ja-JP" altLang="en-US" sz="1801" b="1" dirty="0">
                <a:solidFill>
                  <a:srgbClr val="FFFFFF"/>
                </a:solidFill>
                <a:latin typeface="Times New Roman"/>
                <a:cs typeface="Times New Roman"/>
              </a:rPr>
              <a:t>がん細胞を攻撃する</a:t>
            </a:r>
            <a:endParaRPr lang="en-US" altLang="ja-JP" sz="1801" b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38082" y="2427761"/>
            <a:ext cx="1620957" cy="338554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ja-JP" altLang="en-US" sz="1600" b="1" dirty="0">
                <a:latin typeface="Times New Roman"/>
                <a:cs typeface="Times New Roman"/>
              </a:rPr>
              <a:t>プライミング相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90157" y="5037044"/>
            <a:ext cx="1737944" cy="338554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Times New Roman"/>
                <a:cs typeface="Times New Roman"/>
              </a:rPr>
              <a:t>エフェクター相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02211" y="4936896"/>
            <a:ext cx="2119428" cy="369460"/>
          </a:xfrm>
          <a:prstGeom prst="rect">
            <a:avLst/>
          </a:prstGeom>
          <a:solidFill>
            <a:srgbClr val="3366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altLang="ja-JP" sz="1801" b="1" dirty="0">
                <a:latin typeface="Times New Roman"/>
                <a:cs typeface="Times New Roman"/>
              </a:rPr>
              <a:t>① </a:t>
            </a:r>
            <a:r>
              <a:rPr lang="ja-JP" altLang="en-US" sz="1801" b="1" dirty="0">
                <a:latin typeface="Times New Roman"/>
                <a:cs typeface="Times New Roman"/>
              </a:rPr>
              <a:t>がん細胞の破壊</a:t>
            </a:r>
            <a:r>
              <a:rPr lang="en-US" altLang="ja-JP" sz="1801" b="1" dirty="0"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267236" y="322881"/>
            <a:ext cx="1849649" cy="646587"/>
          </a:xfrm>
          <a:prstGeom prst="rect">
            <a:avLst/>
          </a:prstGeom>
          <a:solidFill>
            <a:schemeClr val="accent4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altLang="ja-JP" sz="1801" b="1" dirty="0">
                <a:latin typeface="Times New Roman"/>
                <a:cs typeface="Times New Roman"/>
              </a:rPr>
              <a:t>④ T</a:t>
            </a:r>
            <a:r>
              <a:rPr lang="ja-JP" altLang="en-US" sz="1801" b="1" dirty="0">
                <a:latin typeface="Times New Roman"/>
                <a:cs typeface="Times New Roman"/>
              </a:rPr>
              <a:t>細胞が</a:t>
            </a:r>
            <a:endParaRPr lang="en-US" altLang="ja-JP" sz="1801" b="1" dirty="0">
              <a:latin typeface="Times New Roman"/>
              <a:cs typeface="Times New Roman"/>
            </a:endParaRPr>
          </a:p>
          <a:p>
            <a:pPr algn="ctr"/>
            <a:r>
              <a:rPr lang="ja-JP" altLang="en-US" sz="1801" b="1" dirty="0">
                <a:latin typeface="Times New Roman"/>
                <a:cs typeface="Times New Roman"/>
              </a:rPr>
              <a:t>血管内を遊走</a:t>
            </a:r>
            <a:endParaRPr lang="en-US" altLang="ja-JP" sz="1801" b="1" dirty="0">
              <a:latin typeface="Times New Roman"/>
              <a:cs typeface="Times New Roman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724040" y="3625015"/>
            <a:ext cx="1800493" cy="923714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1801" b="1" dirty="0">
                <a:latin typeface="Times New Roman"/>
                <a:cs typeface="Times New Roman"/>
              </a:rPr>
              <a:t>⑥ T</a:t>
            </a:r>
            <a:r>
              <a:rPr lang="ja-JP" altLang="en-US" sz="1801" b="1" dirty="0">
                <a:latin typeface="Times New Roman"/>
                <a:cs typeface="Times New Roman"/>
              </a:rPr>
              <a:t>細胞が</a:t>
            </a:r>
            <a:endParaRPr lang="en-US" altLang="ja-JP" sz="1801" b="1" dirty="0">
              <a:latin typeface="Times New Roman"/>
              <a:cs typeface="Times New Roman"/>
            </a:endParaRPr>
          </a:p>
          <a:p>
            <a:pPr algn="ctr"/>
            <a:r>
              <a:rPr lang="ja-JP" altLang="en-US" sz="1801" b="1" dirty="0">
                <a:latin typeface="Times New Roman"/>
                <a:cs typeface="Times New Roman"/>
              </a:rPr>
              <a:t>がん細胞を認識</a:t>
            </a:r>
            <a:endParaRPr lang="en-US" altLang="ja-JP" sz="1801" b="1" dirty="0">
              <a:latin typeface="Times New Roman"/>
              <a:cs typeface="Times New Roman"/>
            </a:endParaRPr>
          </a:p>
          <a:p>
            <a:pPr algn="ctr"/>
            <a:endParaRPr lang="en-US" altLang="ja-JP" sz="1801" b="1" dirty="0">
              <a:latin typeface="Times New Roman"/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81749" y="5375520"/>
            <a:ext cx="1146468" cy="3694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ja-JP" sz="1801" b="1" dirty="0">
                <a:solidFill>
                  <a:schemeClr val="tx1"/>
                </a:solidFill>
                <a:latin typeface="Times New Roman"/>
                <a:cs typeface="Times New Roman"/>
              </a:rPr>
              <a:t>inhibition</a:t>
            </a:r>
            <a:endParaRPr lang="ja-JP" altLang="en-US" sz="1801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29121" y="1305213"/>
            <a:ext cx="1428999" cy="26161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endParaRPr lang="en-US" altLang="ja-JP" sz="11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428499" y="2277353"/>
            <a:ext cx="128419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ja-JP" sz="1600" b="1" dirty="0">
                <a:solidFill>
                  <a:schemeClr val="tx1"/>
                </a:solidFill>
                <a:latin typeface="Times New Roman"/>
                <a:cs typeface="Times New Roman"/>
              </a:rPr>
              <a:t>Lymph node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63461" y="3381324"/>
            <a:ext cx="1362361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ja-JP" sz="1600" b="1" dirty="0">
                <a:solidFill>
                  <a:schemeClr val="tx1"/>
                </a:solidFill>
                <a:latin typeface="Times New Roman"/>
                <a:cs typeface="Times New Roman"/>
              </a:rPr>
              <a:t>Cancer tissue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716034" y="1915417"/>
            <a:ext cx="76815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ja-JP" sz="1600" b="1" dirty="0">
                <a:solidFill>
                  <a:schemeClr val="tx1"/>
                </a:solidFill>
                <a:latin typeface="Times New Roman"/>
                <a:cs typeface="Times New Roman"/>
              </a:rPr>
              <a:t>vessels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06784" y="1135879"/>
            <a:ext cx="1776715" cy="646587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altLang="ja-JP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③ </a:t>
            </a:r>
            <a:r>
              <a:rPr lang="ja-JP" altLang="en-US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樹状細胞と</a:t>
            </a:r>
            <a:endParaRPr lang="en-US" altLang="ja-JP" sz="1801" b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/>
            <a:r>
              <a:rPr lang="en-US" altLang="ja-JP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T</a:t>
            </a:r>
            <a:r>
              <a:rPr lang="ja-JP" altLang="en-US" sz="1801" b="1" dirty="0">
                <a:solidFill>
                  <a:schemeClr val="bg1"/>
                </a:solidFill>
                <a:latin typeface="Times New Roman"/>
                <a:cs typeface="Times New Roman"/>
              </a:rPr>
              <a:t>細胞の接触</a:t>
            </a:r>
            <a:endParaRPr lang="en-US" altLang="ja-JP" sz="1801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28499" y="5846844"/>
            <a:ext cx="2640466" cy="646587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altLang="ja-JP" sz="1801" b="1" dirty="0">
                <a:solidFill>
                  <a:srgbClr val="FFFFFF"/>
                </a:solidFill>
                <a:latin typeface="Times New Roman"/>
                <a:cs typeface="Times New Roman"/>
              </a:rPr>
              <a:t>PD-1/PDL-1</a:t>
            </a:r>
          </a:p>
          <a:p>
            <a:pPr algn="ctr"/>
            <a:r>
              <a:rPr lang="en-US" altLang="ja-JP" sz="1801" b="1" dirty="0" err="1">
                <a:solidFill>
                  <a:srgbClr val="FFFFFF"/>
                </a:solidFill>
                <a:latin typeface="Times New Roman"/>
                <a:cs typeface="Times New Roman"/>
              </a:rPr>
              <a:t>Nivolumab</a:t>
            </a:r>
            <a:r>
              <a:rPr lang="en-US" altLang="ja-JP" sz="1801" b="1" dirty="0">
                <a:solidFill>
                  <a:srgbClr val="FFFFFF"/>
                </a:solidFill>
                <a:latin typeface="Times New Roman"/>
                <a:cs typeface="Times New Roman"/>
              </a:rPr>
              <a:t> (</a:t>
            </a:r>
            <a:r>
              <a:rPr lang="ja-JP" altLang="en-US" sz="1801" b="1" dirty="0">
                <a:solidFill>
                  <a:srgbClr val="FFFFFF"/>
                </a:solidFill>
                <a:latin typeface="Times New Roman"/>
                <a:cs typeface="Times New Roman"/>
              </a:rPr>
              <a:t>オプジーボ</a:t>
            </a:r>
            <a:r>
              <a:rPr lang="en-US" altLang="ja-JP" sz="1801" b="1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661925" y="706731"/>
            <a:ext cx="1146468" cy="3694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ja-JP" sz="1801" b="1" dirty="0">
                <a:solidFill>
                  <a:schemeClr val="tx1"/>
                </a:solidFill>
                <a:latin typeface="Times New Roman"/>
                <a:cs typeface="Times New Roman"/>
              </a:rPr>
              <a:t>inhibition</a:t>
            </a:r>
            <a:endParaRPr lang="ja-JP" altLang="en-US" sz="1801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10499" y="3390820"/>
            <a:ext cx="2685351" cy="64658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801" b="1" dirty="0">
                <a:latin typeface="Times New Roman"/>
                <a:cs typeface="Times New Roman"/>
              </a:rPr>
              <a:t>Good </a:t>
            </a:r>
            <a:r>
              <a:rPr lang="ja-JP" altLang="en-US" sz="1801" b="1" dirty="0">
                <a:latin typeface="Times New Roman"/>
                <a:cs typeface="Times New Roman"/>
              </a:rPr>
              <a:t>がん免疫サイクル</a:t>
            </a:r>
            <a:r>
              <a:rPr lang="en-US" altLang="ja-JP" sz="1801" b="1" dirty="0"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altLang="ja-JP" sz="1801" b="1" dirty="0">
                <a:latin typeface="Times New Roman"/>
                <a:cs typeface="Times New Roman"/>
              </a:rPr>
              <a:t>(20 ~30%) </a:t>
            </a:r>
            <a:r>
              <a:rPr lang="en-US" altLang="ja-JP" sz="1801" b="1" baseline="30000" dirty="0">
                <a:latin typeface="Times New Roman"/>
                <a:cs typeface="Times New Roman"/>
              </a:rPr>
              <a:t> </a:t>
            </a:r>
            <a:endParaRPr lang="ja-JP" altLang="en-US" sz="1801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F24301D-608F-4C00-B539-AAFE5C5F0773}"/>
              </a:ext>
            </a:extLst>
          </p:cNvPr>
          <p:cNvSpPr/>
          <p:nvPr/>
        </p:nvSpPr>
        <p:spPr>
          <a:xfrm>
            <a:off x="3253618" y="2919663"/>
            <a:ext cx="272382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Times New Roman"/>
                <a:cs typeface="Times New Roman"/>
              </a:rPr>
              <a:t>がん免疫サイクル</a:t>
            </a:r>
            <a:r>
              <a:rPr lang="en-US" altLang="ja-JP" sz="2400" b="1" dirty="0"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97FB8CA-053A-8342-B73A-10CB90C434AC}"/>
              </a:ext>
            </a:extLst>
          </p:cNvPr>
          <p:cNvSpPr/>
          <p:nvPr/>
        </p:nvSpPr>
        <p:spPr>
          <a:xfrm>
            <a:off x="8140209" y="4562177"/>
            <a:ext cx="1082222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Times New Roman"/>
                <a:cs typeface="Times New Roman"/>
              </a:rPr>
              <a:t>MDSC</a:t>
            </a:r>
          </a:p>
          <a:p>
            <a:pPr algn="ctr"/>
            <a:r>
              <a:rPr lang="en-US" altLang="ja-JP" sz="2000" b="1" dirty="0">
                <a:latin typeface="Times New Roman"/>
                <a:cs typeface="Times New Roman"/>
              </a:rPr>
              <a:t>Treg </a:t>
            </a:r>
            <a:endParaRPr lang="ja-JP" altLang="en-US" sz="2000"/>
          </a:p>
        </p:txBody>
      </p:sp>
      <p:sp>
        <p:nvSpPr>
          <p:cNvPr id="26" name="下矢印 25">
            <a:extLst>
              <a:ext uri="{FF2B5EF4-FFF2-40B4-BE49-F238E27FC236}">
                <a16:creationId xmlns:a16="http://schemas.microsoft.com/office/drawing/2014/main" id="{D21E7136-CEEB-E34C-AD69-C454E95B6EA5}"/>
              </a:ext>
            </a:extLst>
          </p:cNvPr>
          <p:cNvSpPr/>
          <p:nvPr/>
        </p:nvSpPr>
        <p:spPr>
          <a:xfrm rot="2662412">
            <a:off x="7995441" y="5174822"/>
            <a:ext cx="215170" cy="40923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28" name="下矢印 27">
            <a:extLst>
              <a:ext uri="{FF2B5EF4-FFF2-40B4-BE49-F238E27FC236}">
                <a16:creationId xmlns:a16="http://schemas.microsoft.com/office/drawing/2014/main" id="{1FBDD60F-5AB2-034C-8320-8C671954E454}"/>
              </a:ext>
            </a:extLst>
          </p:cNvPr>
          <p:cNvSpPr/>
          <p:nvPr/>
        </p:nvSpPr>
        <p:spPr>
          <a:xfrm rot="13523286">
            <a:off x="595584" y="2657628"/>
            <a:ext cx="215170" cy="409233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1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3871F54-A8FE-0248-9CD7-E480FCDACE65}"/>
              </a:ext>
            </a:extLst>
          </p:cNvPr>
          <p:cNvSpPr/>
          <p:nvPr/>
        </p:nvSpPr>
        <p:spPr>
          <a:xfrm>
            <a:off x="7754898" y="2816692"/>
            <a:ext cx="1082222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Times New Roman"/>
                <a:cs typeface="Times New Roman"/>
              </a:rPr>
              <a:t>MDSC </a:t>
            </a:r>
            <a:endParaRPr lang="ja-JP" altLang="en-US" sz="240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F5A0FFA-931B-D149-BD4B-F601AE1124CB}"/>
              </a:ext>
            </a:extLst>
          </p:cNvPr>
          <p:cNvSpPr/>
          <p:nvPr/>
        </p:nvSpPr>
        <p:spPr>
          <a:xfrm>
            <a:off x="8091260" y="3287347"/>
            <a:ext cx="979755" cy="3694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1801" b="1" dirty="0">
                <a:latin typeface="Times New Roman"/>
                <a:cs typeface="Times New Roman"/>
              </a:rPr>
              <a:t>(VEGF)</a:t>
            </a:r>
            <a:endParaRPr lang="ja-JP" altLang="en-US" sz="1801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26DDFD6-57C7-DE4F-9307-24BC84BB4F00}"/>
              </a:ext>
            </a:extLst>
          </p:cNvPr>
          <p:cNvSpPr/>
          <p:nvPr/>
        </p:nvSpPr>
        <p:spPr>
          <a:xfrm>
            <a:off x="-59162" y="2956099"/>
            <a:ext cx="1082222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Times New Roman"/>
                <a:cs typeface="Times New Roman"/>
              </a:rPr>
              <a:t>MDSC</a:t>
            </a:r>
          </a:p>
          <a:p>
            <a:pPr algn="ctr"/>
            <a:r>
              <a:rPr lang="en-US" altLang="ja-JP" sz="2000" b="1" dirty="0">
                <a:latin typeface="Times New Roman"/>
                <a:cs typeface="Times New Roman"/>
              </a:rPr>
              <a:t>Treg 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7851938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182</Words>
  <Application>Microsoft Macintosh PowerPoint</Application>
  <PresentationFormat>画面に合わせる (4:3)</PresentationFormat>
  <Paragraphs>40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赤木 純児</dc:creator>
  <cp:lastModifiedBy>赤木 純児</cp:lastModifiedBy>
  <cp:revision>1</cp:revision>
  <dcterms:created xsi:type="dcterms:W3CDTF">2021-01-07T01:00:37Z</dcterms:created>
  <dcterms:modified xsi:type="dcterms:W3CDTF">2021-01-07T01:02:06Z</dcterms:modified>
</cp:coreProperties>
</file>